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sldIdLst>
    <p:sldId id="256" r:id="rId2"/>
    <p:sldId id="264" r:id="rId3"/>
    <p:sldId id="257" r:id="rId4"/>
    <p:sldId id="265" r:id="rId5"/>
    <p:sldId id="266" r:id="rId6"/>
    <p:sldId id="258" r:id="rId7"/>
    <p:sldId id="259" r:id="rId8"/>
    <p:sldId id="268" r:id="rId9"/>
    <p:sldId id="269" r:id="rId10"/>
    <p:sldId id="282" r:id="rId11"/>
    <p:sldId id="260" r:id="rId12"/>
    <p:sldId id="261" r:id="rId13"/>
    <p:sldId id="262" r:id="rId14"/>
    <p:sldId id="272" r:id="rId15"/>
    <p:sldId id="273" r:id="rId16"/>
    <p:sldId id="274" r:id="rId17"/>
    <p:sldId id="275" r:id="rId18"/>
    <p:sldId id="280" r:id="rId19"/>
    <p:sldId id="276" r:id="rId20"/>
    <p:sldId id="279" r:id="rId21"/>
    <p:sldId id="277" r:id="rId22"/>
    <p:sldId id="283" r:id="rId23"/>
    <p:sldId id="281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CC33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00" autoAdjust="0"/>
    <p:restoredTop sz="94600"/>
  </p:normalViewPr>
  <p:slideViewPr>
    <p:cSldViewPr>
      <p:cViewPr varScale="1">
        <p:scale>
          <a:sx n="87" d="100"/>
          <a:sy n="87" d="100"/>
        </p:scale>
        <p:origin x="-105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rrowheads="1"/>
          </p:cNvSpPr>
          <p:nvPr>
            <p:ph type="ctrTitle"/>
          </p:nvPr>
        </p:nvSpPr>
        <p:spPr bwMode="auto">
          <a:xfrm>
            <a:off x="685800" y="1981200"/>
            <a:ext cx="77724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59395" name="Rectangle 3"/>
          <p:cNvSpPr>
            <a:spLocks noGrp="1" noRot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59396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939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939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E481804-536F-480C-93AC-A12375D0362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624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3FF382-071E-42E7-AE33-1C9688A5E70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680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4D6C9F-8877-4927-BD00-CDF324A6327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747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5A0FCF-DC7F-41CF-8719-D386FA4386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815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93B39A-137E-4D38-96EF-18119BB3B5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068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6E57C8-176D-4700-90E3-D469CC9DDC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682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63CE62-F51C-45BE-99E8-6E4F04D1188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037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F3626B-CC2E-4A3F-AE69-744650FFC48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99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D26F7D-10E3-407D-BC69-47F56A39827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91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89CE37-FF42-4D01-A8FA-59AA9F17C92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865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F07E3-777E-4F87-B877-5E71357959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962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837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base">
              <a:spcBef>
                <a:spcPct val="0"/>
              </a:spcBef>
              <a:spcAft>
                <a:spcPct val="0"/>
              </a:spcAft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base">
              <a:spcBef>
                <a:spcPct val="0"/>
              </a:spcBef>
              <a:spcAft>
                <a:spcPct val="0"/>
              </a:spcAft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66D3BBF1-F47A-4F55-B1EB-BEAE06D201A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76586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The Slow Decline of the Roman Empire </a:t>
            </a:r>
          </a:p>
        </p:txBody>
      </p:sp>
      <p:sp>
        <p:nvSpPr>
          <p:cNvPr id="2053" name="Rectangle 5"/>
          <p:cNvSpPr>
            <a:spLocks noGrp="1" noRot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400 years of history in one Powerpoint presentation</a:t>
            </a:r>
          </a:p>
        </p:txBody>
      </p:sp>
    </p:spTree>
    <p:extLst>
      <p:ext uri="{BB962C8B-B14F-4D97-AF65-F5344CB8AC3E}">
        <p14:creationId xmlns:p14="http://schemas.microsoft.com/office/powerpoint/2010/main" val="1104945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7108" name="Picture 4" descr="empire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81000"/>
            <a:ext cx="6705600" cy="55641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7109" name="Picture 5" descr="marcus%20aurelius%20cap%20mu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938" y="3505200"/>
            <a:ext cx="2278062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0" name="Picture 6" descr="200px-Trajan-Xant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3888" y="0"/>
            <a:ext cx="2170112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41774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goes up…</a:t>
            </a:r>
          </a:p>
        </p:txBody>
      </p:sp>
      <p:sp>
        <p:nvSpPr>
          <p:cNvPr id="2355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By 200 A.D. the empire was in trouble</a:t>
            </a:r>
          </a:p>
          <a:p>
            <a:r>
              <a:rPr lang="en-US"/>
              <a:t>Pirates, raiders, and barbarians…oh my!</a:t>
            </a:r>
          </a:p>
          <a:p>
            <a:r>
              <a:rPr lang="en-US"/>
              <a:t>Greedy folks…pouring out money for foreign luxuries (spices, silk, etc)</a:t>
            </a:r>
          </a:p>
          <a:p>
            <a:r>
              <a:rPr lang="en-US"/>
              <a:t>Say, is there any silver in this coin? (eventually lost 98% of the silver in the money)  HUGE INFLATION</a:t>
            </a:r>
          </a:p>
          <a:p>
            <a:r>
              <a:rPr lang="en-US"/>
              <a:t>Tired dirt</a:t>
            </a:r>
          </a:p>
        </p:txBody>
      </p:sp>
    </p:spTree>
    <p:extLst>
      <p:ext uri="{BB962C8B-B14F-4D97-AF65-F5344CB8AC3E}">
        <p14:creationId xmlns:p14="http://schemas.microsoft.com/office/powerpoint/2010/main" val="56803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But wait, there is more bad news…	</a:t>
            </a:r>
          </a:p>
        </p:txBody>
      </p:sp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Barbarians at the GATE- Goths (nope, not the type in schools today) beat up the legions on the Danube</a:t>
            </a:r>
          </a:p>
          <a:p>
            <a:r>
              <a:rPr lang="en-US"/>
              <a:t>Persia captures the Roman emperor Valerian…uses as a permanent foot stool.</a:t>
            </a:r>
          </a:p>
          <a:p>
            <a:r>
              <a:rPr lang="en-US"/>
              <a:t>Have money?  Will fight.  (all soldiers mercenaries, some not even Roman)</a:t>
            </a:r>
          </a:p>
          <a:p>
            <a:pPr>
              <a:buFont typeface="Wingdings" pitchFamily="2" charset="2"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308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descent continues…	</a:t>
            </a:r>
          </a:p>
        </p:txBody>
      </p:sp>
      <p:sp>
        <p:nvSpPr>
          <p:cNvPr id="2560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Patriotism takes a dive.  Nobody cares about the “republic”</a:t>
            </a:r>
          </a:p>
          <a:p>
            <a:pPr>
              <a:lnSpc>
                <a:spcPct val="90000"/>
              </a:lnSpc>
            </a:pPr>
            <a:r>
              <a:rPr lang="en-US"/>
              <a:t>Army (armies) have too much influence on government</a:t>
            </a:r>
          </a:p>
          <a:p>
            <a:pPr>
              <a:lnSpc>
                <a:spcPct val="90000"/>
              </a:lnSpc>
            </a:pPr>
            <a:r>
              <a:rPr lang="en-US"/>
              <a:t>Praetorian Guard</a:t>
            </a:r>
          </a:p>
          <a:p>
            <a:pPr>
              <a:lnSpc>
                <a:spcPct val="90000"/>
              </a:lnSpc>
            </a:pPr>
            <a:r>
              <a:rPr lang="en-US"/>
              <a:t>No one wants to be a politician…too much at stake (if your people don’t give you enough tax money, you have to make up the difference.  Gulp.)</a:t>
            </a:r>
          </a:p>
        </p:txBody>
      </p:sp>
    </p:spTree>
    <p:extLst>
      <p:ext uri="{BB962C8B-B14F-4D97-AF65-F5344CB8AC3E}">
        <p14:creationId xmlns:p14="http://schemas.microsoft.com/office/powerpoint/2010/main" val="349950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Who do you call when your Empire is in Trouble</a:t>
            </a:r>
          </a:p>
        </p:txBody>
      </p:sp>
      <p:sp>
        <p:nvSpPr>
          <p:cNvPr id="3584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DIOCLETIAN!!! </a:t>
            </a:r>
            <a:r>
              <a:rPr lang="en-US" sz="2400"/>
              <a:t>284 – 305 CE</a:t>
            </a:r>
            <a:endParaRPr lang="en-US" sz="2800"/>
          </a:p>
          <a:p>
            <a:pPr lvl="1"/>
            <a:r>
              <a:rPr lang="en-US" sz="2400"/>
              <a:t>A Spanish born Emperor he tries to restore stability</a:t>
            </a:r>
          </a:p>
          <a:p>
            <a:r>
              <a:rPr lang="en-US" sz="2800"/>
              <a:t>Let’s divide it up!!! Empire is divided into for parts</a:t>
            </a:r>
          </a:p>
          <a:p>
            <a:r>
              <a:rPr lang="en-US" sz="2800"/>
              <a:t>Secure the Borders</a:t>
            </a:r>
          </a:p>
          <a:p>
            <a:r>
              <a:rPr lang="en-US" sz="2800"/>
              <a:t>Stop Inflation</a:t>
            </a:r>
          </a:p>
          <a:p>
            <a:r>
              <a:rPr lang="en-US" sz="2800"/>
              <a:t>Restore the Gods</a:t>
            </a:r>
          </a:p>
          <a:p>
            <a:r>
              <a:rPr lang="en-US" sz="2800"/>
              <a:t>An Emperor should look like an Emperor</a:t>
            </a:r>
          </a:p>
          <a:p>
            <a:endParaRPr lang="en-US" sz="2800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914400" y="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  <p:pic>
        <p:nvPicPr>
          <p:cNvPr id="35846" name="Picture 6" descr="diocleti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388" y="4310063"/>
            <a:ext cx="1725612" cy="254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7" name="Picture 7" descr="Diocleti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14400"/>
            <a:ext cx="762000" cy="72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95915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33400" y="0"/>
            <a:ext cx="8229600" cy="1219200"/>
          </a:xfrm>
        </p:spPr>
        <p:txBody>
          <a:bodyPr/>
          <a:lstStyle/>
          <a:p>
            <a:r>
              <a:rPr lang="en-US"/>
              <a:t>THE DIVIDED ROME- Eastern and Western Capital</a:t>
            </a:r>
          </a:p>
        </p:txBody>
      </p:sp>
      <p:pic>
        <p:nvPicPr>
          <p:cNvPr id="36868" name="Picture 4" descr="diocletian'srome"/>
          <p:cNvPicPr>
            <a:picLocks noChangeAspect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52600" y="1600200"/>
            <a:ext cx="6248400" cy="46863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26613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5" name="Picture 7" descr="Constantinople%20CCXLIX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905000" y="685800"/>
            <a:ext cx="4114800" cy="1143000"/>
          </a:xfrm>
        </p:spPr>
        <p:txBody>
          <a:bodyPr/>
          <a:lstStyle/>
          <a:p>
            <a:r>
              <a:rPr lang="en-US" sz="4000" b="1">
                <a:solidFill>
                  <a:srgbClr val="FFFF00"/>
                </a:solidFill>
              </a:rPr>
              <a:t>The Capital Moves!!! On to Constantinople</a:t>
            </a:r>
          </a:p>
        </p:txBody>
      </p:sp>
      <p:sp>
        <p:nvSpPr>
          <p:cNvPr id="378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81000" y="3733800"/>
            <a:ext cx="8229600" cy="2819400"/>
          </a:xfrm>
        </p:spPr>
        <p:txBody>
          <a:bodyPr/>
          <a:lstStyle/>
          <a:p>
            <a:r>
              <a:rPr lang="en-US" b="1">
                <a:solidFill>
                  <a:srgbClr val="FFFF00"/>
                </a:solidFill>
              </a:rPr>
              <a:t>Moves the Capital from Rome to Byzantium which becomes known as “Constantinople”---today its’ Istanbul</a:t>
            </a:r>
          </a:p>
          <a:p>
            <a:r>
              <a:rPr lang="en-US" b="1">
                <a:solidFill>
                  <a:srgbClr val="FFFF00"/>
                </a:solidFill>
              </a:rPr>
              <a:t>Christianizes Rome</a:t>
            </a:r>
          </a:p>
          <a:p>
            <a:endParaRPr lang="en-US" b="1">
              <a:solidFill>
                <a:srgbClr val="FFFF00"/>
              </a:solidFill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381000" y="304800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6248400" y="533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None/>
            </a:pPr>
            <a:r>
              <a:rPr lang="en-U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306-337 AD</a:t>
            </a:r>
          </a:p>
        </p:txBody>
      </p:sp>
      <p:pic>
        <p:nvPicPr>
          <p:cNvPr id="37894" name="Picture 6" descr="constantine-l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149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63032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Christianity becomes the New Religion</a:t>
            </a:r>
          </a:p>
        </p:txBody>
      </p:sp>
      <p:sp>
        <p:nvSpPr>
          <p:cNvPr id="3891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600200"/>
            <a:ext cx="8229600" cy="4495800"/>
          </a:xfrm>
        </p:spPr>
        <p:txBody>
          <a:bodyPr/>
          <a:lstStyle/>
          <a:p>
            <a:r>
              <a:rPr lang="en-US"/>
              <a:t>Battle of </a:t>
            </a:r>
          </a:p>
          <a:p>
            <a:pPr>
              <a:buFont typeface="Wingdings" pitchFamily="2" charset="2"/>
              <a:buNone/>
            </a:pPr>
            <a:r>
              <a:rPr lang="en-US"/>
              <a:t>Milvian Bridge</a:t>
            </a:r>
          </a:p>
          <a:p>
            <a:pPr>
              <a:buFont typeface="Wingdings" pitchFamily="2" charset="2"/>
              <a:buNone/>
            </a:pPr>
            <a:endParaRPr lang="en-US"/>
          </a:p>
        </p:txBody>
      </p:sp>
      <p:pic>
        <p:nvPicPr>
          <p:cNvPr id="38916" name="Picture 4" descr="milvi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516063"/>
            <a:ext cx="5791200" cy="534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81291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last Century – 5th</a:t>
            </a:r>
          </a:p>
        </p:txBody>
      </p:sp>
      <p:sp>
        <p:nvSpPr>
          <p:cNvPr id="4403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Attila the Hun</a:t>
            </a:r>
            <a:r>
              <a:rPr lang="en-US">
                <a:sym typeface="Wingdings" pitchFamily="2" charset="2"/>
              </a:rPr>
              <a:t></a:t>
            </a:r>
            <a:r>
              <a:rPr lang="en-US"/>
              <a:t> not the one in the Disney Movie---on the outskirts of Rome</a:t>
            </a:r>
          </a:p>
          <a:p>
            <a:pPr lvl="1"/>
            <a:r>
              <a:rPr lang="en-US"/>
              <a:t>Pope Leo I makes a deal</a:t>
            </a:r>
          </a:p>
          <a:p>
            <a:pPr lvl="1"/>
            <a:endParaRPr lang="en-US"/>
          </a:p>
        </p:txBody>
      </p:sp>
      <p:pic>
        <p:nvPicPr>
          <p:cNvPr id="44037" name="Picture 5" descr="DavePop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847975"/>
            <a:ext cx="3048000" cy="401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9" name="Picture 7" descr="attila_the_hu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352800"/>
            <a:ext cx="2262188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84649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Romulus Augustulus to Odoacer</a:t>
            </a:r>
          </a:p>
        </p:txBody>
      </p:sp>
      <p:sp>
        <p:nvSpPr>
          <p:cNvPr id="399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81000" y="1219200"/>
            <a:ext cx="8229600" cy="4495800"/>
          </a:xfrm>
        </p:spPr>
        <p:txBody>
          <a:bodyPr/>
          <a:lstStyle/>
          <a:p>
            <a:r>
              <a:rPr lang="en-US"/>
              <a:t>The last Roman Emperor- IN THE WEST</a:t>
            </a:r>
          </a:p>
          <a:p>
            <a:pPr lvl="1"/>
            <a:r>
              <a:rPr lang="en-US"/>
              <a:t>476 CE</a:t>
            </a:r>
          </a:p>
          <a:p>
            <a:pPr lvl="1"/>
            <a:r>
              <a:rPr lang="en-US"/>
              <a:t>Eastern Empire has another 1000 years before it completely collapses</a:t>
            </a:r>
          </a:p>
          <a:p>
            <a:pPr lvl="1"/>
            <a:r>
              <a:rPr lang="en-US"/>
              <a:t>Visigoth ODOACER takes control</a:t>
            </a:r>
          </a:p>
        </p:txBody>
      </p:sp>
      <p:pic>
        <p:nvPicPr>
          <p:cNvPr id="39943" name="Picture 7" descr="wardperki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38600"/>
            <a:ext cx="1674813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5" name="Picture 9" descr="Odo4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650" y="3905250"/>
            <a:ext cx="3943350" cy="295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33950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DSCN116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Augustus- The Exalted One</a:t>
            </a:r>
          </a:p>
        </p:txBody>
      </p:sp>
      <p:sp>
        <p:nvSpPr>
          <p:cNvPr id="2765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/>
              <a:t>Friends, Romans and Countrymen lend me your ears</a:t>
            </a:r>
          </a:p>
          <a:p>
            <a:pPr>
              <a:buFont typeface="Wingdings" pitchFamily="2" charset="2"/>
              <a:buNone/>
            </a:pPr>
            <a:r>
              <a:rPr lang="en-US"/>
              <a:t>HAVE CHILDREN…THE EMPIRE NEEDS THEM</a:t>
            </a:r>
          </a:p>
          <a:p>
            <a:pPr>
              <a:buFont typeface="Wingdings" pitchFamily="2" charset="2"/>
              <a:buNone/>
            </a:pPr>
            <a:r>
              <a:rPr lang="en-US"/>
              <a:t>LIVE A MORAL LIFE…THOSE WHO DON’T WILL BE SENT ELSEWHERE</a:t>
            </a:r>
          </a:p>
          <a:p>
            <a:pPr>
              <a:buFont typeface="Wingdings" pitchFamily="2" charset="2"/>
              <a:buNone/>
            </a:pPr>
            <a:r>
              <a:rPr lang="en-US"/>
              <a:t>PRAY TO THE GODS</a:t>
            </a:r>
          </a:p>
          <a:p>
            <a:pPr>
              <a:buFont typeface="Wingdings" pitchFamily="2" charset="2"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885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Goths and other Barbarians</a:t>
            </a:r>
          </a:p>
        </p:txBody>
      </p:sp>
      <p:sp>
        <p:nvSpPr>
          <p:cNvPr id="4301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3012" name="Picture 4" descr="SSHAT6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295400"/>
            <a:ext cx="5019675" cy="387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13" name="Line 5"/>
          <p:cNvSpPr>
            <a:spLocks noChangeShapeType="1"/>
          </p:cNvSpPr>
          <p:nvPr/>
        </p:nvSpPr>
        <p:spPr bwMode="auto">
          <a:xfrm flipH="1">
            <a:off x="5334000" y="1676400"/>
            <a:ext cx="2057400" cy="1524000"/>
          </a:xfrm>
          <a:prstGeom prst="line">
            <a:avLst/>
          </a:prstGeom>
          <a:noFill/>
          <a:ln w="9525">
            <a:solidFill>
              <a:srgbClr val="33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7162800" y="1371600"/>
            <a:ext cx="1524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>
                <a:latin typeface="Arial" charset="0"/>
              </a:rPr>
              <a:t>Pants!!!</a:t>
            </a:r>
          </a:p>
        </p:txBody>
      </p:sp>
    </p:spTree>
    <p:extLst>
      <p:ext uri="{BB962C8B-B14F-4D97-AF65-F5344CB8AC3E}">
        <p14:creationId xmlns:p14="http://schemas.microsoft.com/office/powerpoint/2010/main" val="38890758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4000"/>
              <a:t>Western Europe ruled by Barbarians!!! A Sea of Instability</a:t>
            </a:r>
          </a:p>
        </p:txBody>
      </p:sp>
      <p:sp>
        <p:nvSpPr>
          <p:cNvPr id="4096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64" name="Picture 4" descr="dr0imaprome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53038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East Still Lives</a:t>
            </a:r>
          </a:p>
        </p:txBody>
      </p:sp>
      <p:sp>
        <p:nvSpPr>
          <p:cNvPr id="4915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9157" name="Picture 5" descr="KISH_07_14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70038"/>
            <a:ext cx="9144000" cy="5287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9" name="Picture 7" descr="Emporer_Justini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92288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1" name="Picture 9" descr="hagia_sofi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913313"/>
            <a:ext cx="2209800" cy="194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5323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608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6084" name="Picture 4" descr="pamukkele gate entrance portic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68625" cy="222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5" name="Picture 5" descr="DSCN108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375" y="0"/>
            <a:ext cx="2206625" cy="165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6" name="Picture 6" descr="Pergamon Tripeze_#F8F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962400"/>
            <a:ext cx="1712913" cy="228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7" name="Picture 7" descr="DSCN099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175" y="4859338"/>
            <a:ext cx="2663825" cy="1998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9" name="Picture 9" descr="DSCN079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00200"/>
            <a:ext cx="4111625" cy="308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4302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Augustus (Octavian) Caesar</a:t>
            </a:r>
          </a:p>
        </p:txBody>
      </p:sp>
      <p:pic>
        <p:nvPicPr>
          <p:cNvPr id="20485" name="Picture 5" descr="DSCN13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81000" y="3276600"/>
            <a:ext cx="8229600" cy="4495800"/>
          </a:xfrm>
        </p:spPr>
        <p:txBody>
          <a:bodyPr/>
          <a:lstStyle/>
          <a:p>
            <a:r>
              <a:rPr lang="en-US" b="1">
                <a:solidFill>
                  <a:srgbClr val="FFFF00"/>
                </a:solidFill>
              </a:rPr>
              <a:t>Built foundation for the Pax Romana (an extended time of peace for Rome)</a:t>
            </a:r>
          </a:p>
          <a:p>
            <a:r>
              <a:rPr lang="en-US" b="1">
                <a:solidFill>
                  <a:srgbClr val="FFFF00"/>
                </a:solidFill>
              </a:rPr>
              <a:t>Eliminated taxes for goods crossing the border between provinces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3200400" y="1219200"/>
            <a:ext cx="2819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3600" b="1">
                <a:latin typeface="Arial" charset="0"/>
              </a:rPr>
              <a:t>AUGUSTUS</a:t>
            </a:r>
          </a:p>
        </p:txBody>
      </p:sp>
    </p:spTree>
    <p:extLst>
      <p:ext uri="{BB962C8B-B14F-4D97-AF65-F5344CB8AC3E}">
        <p14:creationId xmlns:p14="http://schemas.microsoft.com/office/powerpoint/2010/main" val="105649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Pont du Gar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More on Augustus</a:t>
            </a:r>
          </a:p>
        </p:txBody>
      </p:sp>
      <p:sp>
        <p:nvSpPr>
          <p:cNvPr id="286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2057400"/>
            <a:ext cx="8229600" cy="4495800"/>
          </a:xfrm>
        </p:spPr>
        <p:txBody>
          <a:bodyPr/>
          <a:lstStyle/>
          <a:p>
            <a:r>
              <a:rPr lang="en-US" b="1">
                <a:solidFill>
                  <a:srgbClr val="FFFF00"/>
                </a:solidFill>
              </a:rPr>
              <a:t>Monetary Policy- The money supply- The Denarius</a:t>
            </a:r>
          </a:p>
          <a:p>
            <a:pPr>
              <a:buFont typeface="Wingdings" pitchFamily="2" charset="2"/>
              <a:buNone/>
            </a:pPr>
            <a:r>
              <a:rPr lang="en-US" b="1">
                <a:solidFill>
                  <a:srgbClr val="FFFF00"/>
                </a:solidFill>
              </a:rPr>
              <a:t>		A Stable money supply makes for a strong nation</a:t>
            </a:r>
          </a:p>
          <a:p>
            <a:pPr>
              <a:buFont typeface="Wingdings" pitchFamily="2" charset="2"/>
              <a:buNone/>
            </a:pPr>
            <a:r>
              <a:rPr lang="en-US" b="1">
                <a:solidFill>
                  <a:srgbClr val="FFFF00"/>
                </a:solidFill>
              </a:rPr>
              <a:t>We need better roads, bridges and aqueducts</a:t>
            </a:r>
          </a:p>
          <a:p>
            <a:pPr>
              <a:buFont typeface="Wingdings" pitchFamily="2" charset="2"/>
              <a:buNone/>
            </a:pPr>
            <a:r>
              <a:rPr lang="en-US" b="1">
                <a:solidFill>
                  <a:srgbClr val="FFFF00"/>
                </a:solidFill>
              </a:rPr>
              <a:t>Lower Taxes!</a:t>
            </a:r>
          </a:p>
          <a:p>
            <a:pPr>
              <a:buFont typeface="Wingdings" pitchFamily="2" charset="2"/>
              <a:buNone/>
            </a:pPr>
            <a:r>
              <a:rPr lang="en-US" b="1">
                <a:solidFill>
                  <a:srgbClr val="FFFF00"/>
                </a:solidFill>
              </a:rPr>
              <a:t>Helped to create the Pax Romana</a:t>
            </a:r>
          </a:p>
          <a:p>
            <a:pPr>
              <a:buFont typeface="Wingdings" pitchFamily="2" charset="2"/>
              <a:buNone/>
            </a:pPr>
            <a:endParaRPr lang="en-US" b="1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108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Picture 5" descr="Roman Forum Steve Nimes France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4" descr="Roman Forum Nimes Franc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913" y="0"/>
            <a:ext cx="51450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PAX ROMANA</a:t>
            </a:r>
          </a:p>
        </p:txBody>
      </p:sp>
      <p:sp>
        <p:nvSpPr>
          <p:cNvPr id="2969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solidFill>
                  <a:srgbClr val="FFFF00"/>
                </a:solidFill>
              </a:rPr>
              <a:t>NOT A CHEESE BUT AN IDEA!!!</a:t>
            </a:r>
          </a:p>
          <a:p>
            <a:r>
              <a:rPr lang="en-US" b="1">
                <a:solidFill>
                  <a:srgbClr val="FFFF00"/>
                </a:solidFill>
              </a:rPr>
              <a:t>When in Rome…</a:t>
            </a:r>
          </a:p>
          <a:p>
            <a:r>
              <a:rPr lang="en-US" b="1">
                <a:solidFill>
                  <a:srgbClr val="FFFF00"/>
                </a:solidFill>
              </a:rPr>
              <a:t>All Roads lead to Rome…</a:t>
            </a:r>
          </a:p>
          <a:p>
            <a:r>
              <a:rPr lang="en-US" b="1">
                <a:solidFill>
                  <a:srgbClr val="FFFF00"/>
                </a:solidFill>
              </a:rPr>
              <a:t>Built up Rome (“Rome was made of bricks when I came, marble when I left…”)</a:t>
            </a:r>
          </a:p>
          <a:p>
            <a:endParaRPr lang="en-US" b="1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469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Next!</a:t>
            </a:r>
          </a:p>
        </p:txBody>
      </p:sp>
      <p:sp>
        <p:nvSpPr>
          <p:cNvPr id="2150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 A little matter of succession…</a:t>
            </a:r>
          </a:p>
          <a:p>
            <a:r>
              <a:rPr lang="en-US"/>
              <a:t>Who should decide? </a:t>
            </a:r>
          </a:p>
          <a:p>
            <a:r>
              <a:rPr lang="en-US"/>
              <a:t>Selected by the Senate?</a:t>
            </a:r>
          </a:p>
          <a:p>
            <a:r>
              <a:rPr lang="en-US"/>
              <a:t>The emperor himself?</a:t>
            </a:r>
          </a:p>
          <a:p>
            <a:r>
              <a:rPr lang="en-US"/>
              <a:t>Praetorian Guard?</a:t>
            </a:r>
          </a:p>
          <a:p>
            <a:r>
              <a:rPr lang="en-US"/>
              <a:t>Been there, done that.  All of ‘em.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72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(Drumroll please…) The Good Emperors!</a:t>
            </a:r>
          </a:p>
        </p:txBody>
      </p:sp>
      <p:sp>
        <p:nvSpPr>
          <p:cNvPr id="2253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Ruled from 96 A.D. – 180 A.D. (85 years)</a:t>
            </a:r>
          </a:p>
          <a:p>
            <a:r>
              <a:rPr lang="en-US"/>
              <a:t>Mostly made decisions beneficial to Rome (Including a welfare program for  kids)</a:t>
            </a:r>
          </a:p>
          <a:p>
            <a:r>
              <a:rPr lang="en-US"/>
              <a:t>Mostly military leaders</a:t>
            </a:r>
          </a:p>
          <a:p>
            <a:r>
              <a:rPr lang="en-US"/>
              <a:t>Absolute monarchs, but known fo tolerance and diplomacy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032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 Bad Emperors- Incompetent</a:t>
            </a:r>
          </a:p>
        </p:txBody>
      </p:sp>
      <p:sp>
        <p:nvSpPr>
          <p:cNvPr id="3174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81000" y="1219200"/>
            <a:ext cx="8229600" cy="4495800"/>
          </a:xfrm>
        </p:spPr>
        <p:txBody>
          <a:bodyPr/>
          <a:lstStyle/>
          <a:p>
            <a:r>
              <a:rPr lang="en-US"/>
              <a:t>Caligula</a:t>
            </a:r>
          </a:p>
          <a:p>
            <a:pPr lvl="1"/>
            <a:r>
              <a:rPr lang="en-US"/>
              <a:t>I hereby name my horse- Co-Consul</a:t>
            </a:r>
          </a:p>
          <a:p>
            <a:r>
              <a:rPr lang="en-US"/>
              <a:t>Nero</a:t>
            </a:r>
          </a:p>
          <a:p>
            <a:pPr lvl="1"/>
            <a:r>
              <a:rPr lang="en-US"/>
              <a:t>Do you mind if I play my Fiddle??? While Rome Burns????</a:t>
            </a:r>
          </a:p>
          <a:p>
            <a:pPr lvl="1"/>
            <a:r>
              <a:rPr lang="en-US"/>
              <a:t>Persecuted Christians, Killed the Christian Apostles, Paul and Peter</a:t>
            </a:r>
          </a:p>
          <a:p>
            <a:pPr lvl="1"/>
            <a:endParaRPr lang="en-US"/>
          </a:p>
        </p:txBody>
      </p:sp>
      <p:pic>
        <p:nvPicPr>
          <p:cNvPr id="31749" name="Picture 5" descr="ti_caligul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151438"/>
            <a:ext cx="2209800" cy="1706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1" name="Picture 7" descr="472-man_nero_fiddl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0" y="4514850"/>
            <a:ext cx="2381250" cy="234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21286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971550"/>
          </a:xfrm>
        </p:spPr>
        <p:txBody>
          <a:bodyPr/>
          <a:lstStyle/>
          <a:p>
            <a:r>
              <a:rPr lang="en-US"/>
              <a:t> 3 Good Emperors</a:t>
            </a:r>
          </a:p>
        </p:txBody>
      </p:sp>
      <p:sp>
        <p:nvSpPr>
          <p:cNvPr id="327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81000" y="2362200"/>
            <a:ext cx="8229600" cy="4495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b="1">
                <a:solidFill>
                  <a:srgbClr val="FFFF00"/>
                </a:solidFill>
              </a:rPr>
              <a:t>Trajan 98 AD- 117</a:t>
            </a:r>
          </a:p>
          <a:p>
            <a:pPr lvl="1">
              <a:lnSpc>
                <a:spcPct val="80000"/>
              </a:lnSpc>
            </a:pPr>
            <a:r>
              <a:rPr lang="en-US" sz="2400" b="1">
                <a:solidFill>
                  <a:srgbClr val="FFFF00"/>
                </a:solidFill>
              </a:rPr>
              <a:t>Selected rather than Born into it-</a:t>
            </a:r>
          </a:p>
          <a:p>
            <a:pPr lvl="1">
              <a:lnSpc>
                <a:spcPct val="80000"/>
              </a:lnSpc>
            </a:pPr>
            <a:r>
              <a:rPr lang="en-US" sz="2400" b="1">
                <a:solidFill>
                  <a:srgbClr val="FFFF00"/>
                </a:solidFill>
              </a:rPr>
              <a:t>Stabilized the Roman Empire- First non-Roman emperor (Spanish)</a:t>
            </a:r>
          </a:p>
          <a:p>
            <a:pPr>
              <a:lnSpc>
                <a:spcPct val="80000"/>
              </a:lnSpc>
            </a:pPr>
            <a:r>
              <a:rPr lang="en-US" sz="2800" b="1">
                <a:solidFill>
                  <a:srgbClr val="FFFF00"/>
                </a:solidFill>
              </a:rPr>
              <a:t>Hadrian 120 CE</a:t>
            </a:r>
          </a:p>
          <a:p>
            <a:pPr lvl="1">
              <a:lnSpc>
                <a:spcPct val="80000"/>
              </a:lnSpc>
            </a:pPr>
            <a:r>
              <a:rPr lang="en-US" sz="2400" b="1">
                <a:solidFill>
                  <a:srgbClr val="FFFF00"/>
                </a:solidFill>
              </a:rPr>
              <a:t>Rome reaches it Geographic Pinnacle!!!</a:t>
            </a:r>
          </a:p>
          <a:p>
            <a:pPr lvl="1">
              <a:lnSpc>
                <a:spcPct val="80000"/>
              </a:lnSpc>
            </a:pPr>
            <a:r>
              <a:rPr lang="en-US" sz="2400" b="1">
                <a:solidFill>
                  <a:srgbClr val="FFFF00"/>
                </a:solidFill>
              </a:rPr>
              <a:t>All the Way from North Africa to Hadrian’s Wall!</a:t>
            </a:r>
          </a:p>
          <a:p>
            <a:pPr>
              <a:lnSpc>
                <a:spcPct val="80000"/>
              </a:lnSpc>
            </a:pPr>
            <a:r>
              <a:rPr lang="en-US" sz="2800" b="1">
                <a:solidFill>
                  <a:srgbClr val="FFFF00"/>
                </a:solidFill>
              </a:rPr>
              <a:t>Marcus Aurelius 162-180 CE</a:t>
            </a:r>
          </a:p>
          <a:p>
            <a:pPr lvl="1">
              <a:lnSpc>
                <a:spcPct val="80000"/>
              </a:lnSpc>
            </a:pPr>
            <a:r>
              <a:rPr lang="en-US" sz="2400" b="1">
                <a:solidFill>
                  <a:srgbClr val="FFFF00"/>
                </a:solidFill>
              </a:rPr>
              <a:t>The last of the Good Emperors</a:t>
            </a:r>
          </a:p>
          <a:p>
            <a:pPr lvl="1">
              <a:lnSpc>
                <a:spcPct val="80000"/>
              </a:lnSpc>
            </a:pPr>
            <a:r>
              <a:rPr lang="en-US" sz="2400" b="1">
                <a:solidFill>
                  <a:srgbClr val="FFFF00"/>
                </a:solidFill>
              </a:rPr>
              <a:t>Tried to secure the Northern Borders against the German Barbarians</a:t>
            </a:r>
          </a:p>
          <a:p>
            <a:pPr lvl="1">
              <a:lnSpc>
                <a:spcPct val="80000"/>
              </a:lnSpc>
            </a:pPr>
            <a:r>
              <a:rPr lang="en-US" sz="2400" b="1">
                <a:solidFill>
                  <a:srgbClr val="FFFF00"/>
                </a:solidFill>
              </a:rPr>
              <a:t>Stoic!! Wrote Meditations</a:t>
            </a:r>
          </a:p>
          <a:p>
            <a:pPr>
              <a:lnSpc>
                <a:spcPct val="80000"/>
              </a:lnSpc>
            </a:pPr>
            <a:endParaRPr lang="en-US" sz="2800" b="1">
              <a:solidFill>
                <a:srgbClr val="FFFF00"/>
              </a:solidFill>
            </a:endParaRPr>
          </a:p>
          <a:p>
            <a:pPr lvl="1">
              <a:lnSpc>
                <a:spcPct val="80000"/>
              </a:lnSpc>
            </a:pPr>
            <a:endParaRPr lang="en-US" sz="2400" b="1">
              <a:solidFill>
                <a:srgbClr val="FFFF00"/>
              </a:solidFill>
            </a:endParaRPr>
          </a:p>
          <a:p>
            <a:pPr>
              <a:lnSpc>
                <a:spcPct val="80000"/>
              </a:lnSpc>
            </a:pP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1742603122"/>
      </p:ext>
    </p:extLst>
  </p:cSld>
  <p:clrMapOvr>
    <a:masterClrMapping/>
  </p:clrMapOvr>
</p:sld>
</file>

<file path=ppt/theme/theme1.xml><?xml version="1.0" encoding="utf-8"?>
<a:theme xmlns:a="http://schemas.openxmlformats.org/drawingml/2006/main" name="Clouds">
  <a:themeElements>
    <a:clrScheme name="Clouds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Cloud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louds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uds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Clouds</Template>
  <TotalTime>275</TotalTime>
  <Words>660</Words>
  <Application>Microsoft Office PowerPoint</Application>
  <PresentationFormat>On-screen Show (4:3)</PresentationFormat>
  <Paragraphs>95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Wingdings</vt:lpstr>
      <vt:lpstr>Clouds</vt:lpstr>
      <vt:lpstr>The Slow Decline of the Roman Empire </vt:lpstr>
      <vt:lpstr>Augustus- The Exalted One</vt:lpstr>
      <vt:lpstr>Augustus (Octavian) Caesar</vt:lpstr>
      <vt:lpstr>More on Augustus</vt:lpstr>
      <vt:lpstr>PAX ROMANA</vt:lpstr>
      <vt:lpstr>Next!</vt:lpstr>
      <vt:lpstr>(Drumroll please…) The Good Emperors!</vt:lpstr>
      <vt:lpstr>2 Bad Emperors- Incompetent</vt:lpstr>
      <vt:lpstr> 3 Good Emperors</vt:lpstr>
      <vt:lpstr>PowerPoint Presentation</vt:lpstr>
      <vt:lpstr>What goes up…</vt:lpstr>
      <vt:lpstr>But wait, there is more bad news… </vt:lpstr>
      <vt:lpstr>The descent continues… </vt:lpstr>
      <vt:lpstr>Who do you call when your Empire is in Trouble</vt:lpstr>
      <vt:lpstr>PowerPoint Presentation</vt:lpstr>
      <vt:lpstr>The Capital Moves!!! On to Constantinople</vt:lpstr>
      <vt:lpstr>Christianity becomes the New Religion</vt:lpstr>
      <vt:lpstr>The last Century – 5th</vt:lpstr>
      <vt:lpstr>Romulus Augustulus to Odoacer</vt:lpstr>
      <vt:lpstr>Goths and other Barbarians</vt:lpstr>
      <vt:lpstr>Western Europe ruled by Barbarians!!! A Sea of Instability</vt:lpstr>
      <vt:lpstr>The East Still Lives</vt:lpstr>
      <vt:lpstr>PowerPoint Presentation</vt:lpstr>
    </vt:vector>
  </TitlesOfParts>
  <Company>Darien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Roman Emperor</dc:title>
  <dc:creator>Darien Public Schools</dc:creator>
  <cp:lastModifiedBy>Local User</cp:lastModifiedBy>
  <cp:revision>11</cp:revision>
  <dcterms:created xsi:type="dcterms:W3CDTF">2005-11-16T12:50:46Z</dcterms:created>
  <dcterms:modified xsi:type="dcterms:W3CDTF">2013-11-12T11:58:51Z</dcterms:modified>
</cp:coreProperties>
</file>